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2"/>
  </p:notesMasterIdLst>
  <p:handoutMasterIdLst>
    <p:handoutMasterId r:id="rId43"/>
  </p:handoutMasterIdLst>
  <p:sldIdLst>
    <p:sldId id="256" r:id="rId6"/>
    <p:sldId id="393" r:id="rId7"/>
    <p:sldId id="398" r:id="rId8"/>
    <p:sldId id="394" r:id="rId9"/>
    <p:sldId id="395" r:id="rId10"/>
    <p:sldId id="396" r:id="rId11"/>
    <p:sldId id="397" r:id="rId12"/>
    <p:sldId id="372" r:id="rId13"/>
    <p:sldId id="377" r:id="rId14"/>
    <p:sldId id="375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76" r:id="rId27"/>
    <p:sldId id="378" r:id="rId28"/>
    <p:sldId id="373" r:id="rId29"/>
    <p:sldId id="374" r:id="rId30"/>
    <p:sldId id="390" r:id="rId31"/>
    <p:sldId id="391" r:id="rId32"/>
    <p:sldId id="392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9" autoAdjust="0"/>
    <p:restoredTop sz="94660" autoAdjust="0"/>
  </p:normalViewPr>
  <p:slideViewPr>
    <p:cSldViewPr>
      <p:cViewPr>
        <p:scale>
          <a:sx n="125" d="100"/>
          <a:sy n="125" d="100"/>
        </p:scale>
        <p:origin x="-1554" y="-8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81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239B3-3F86-464C-AD52-4C8E8D1A8CEF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1362F-8E5B-436D-B2E4-DB7BA9138DF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CE09-9ECD-49EF-AF45-E6F2F88FB914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1DA39-B701-4013-BEA5-4A5743C778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80035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43300"/>
            <a:ext cx="9144000" cy="10287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342900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50" y="234588"/>
            <a:ext cx="2306550" cy="23669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02969"/>
            <a:ext cx="1689832" cy="51197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0" y="4735846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Internal Use Only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05" y="46303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4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0"/>
            <a:ext cx="5486400" cy="2917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445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8650"/>
            <a:ext cx="5486400" cy="29170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90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92" y="781788"/>
            <a:ext cx="1932416" cy="1866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923794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66744"/>
            <a:ext cx="9144000" cy="96240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3552444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9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14500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Section Title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457450"/>
            <a:ext cx="9144000" cy="96240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28700" y="2343150"/>
            <a:ext cx="708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91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4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Opt.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8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3200" b="0" i="1">
                <a:solidFill>
                  <a:srgbClr val="00B050"/>
                </a:solidFill>
                <a:effectLst/>
                <a:latin typeface="Franklin Gothic Demi" panose="020B07030201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6"/>
                </a:solidFill>
                <a:latin typeface="Franklin Gothic Medium" panose="020B06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5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8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/>
                </a:solidFill>
                <a:latin typeface="Franklin Gothic Demi" panose="020B07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3"/>
          <p:cNvSpPr>
            <a:spLocks noGrp="1"/>
          </p:cNvSpPr>
          <p:nvPr>
            <p:ph type="title" hasCustomPrompt="1"/>
          </p:nvPr>
        </p:nvSpPr>
        <p:spPr>
          <a:xfrm>
            <a:off x="155448" y="0"/>
            <a:ext cx="82296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Option 2 - Click to edit title</a:t>
            </a:r>
            <a:endParaRPr lang="en-US" sz="30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7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602969"/>
            <a:ext cx="1689832" cy="5119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124200" y="4735846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Internal Use Only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37327" y="4735846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5CF2E0C-8448-45AD-BA18-C015FB6BC643}" type="slidenum">
              <a:rPr lang="en-US" sz="1000" smtClean="0">
                <a:solidFill>
                  <a:schemeClr val="bg1"/>
                </a:solidFill>
              </a:rPr>
              <a:t>‹N°›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4735846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FC385D-3427-4BE1-B6EF-FCAEDE0FE2E6}" type="datetime1">
              <a:rPr lang="en-US" sz="1000" smtClean="0">
                <a:solidFill>
                  <a:schemeClr val="bg1"/>
                </a:solidFill>
              </a:rPr>
              <a:t>7/16/2018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6303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2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49" r:id="rId3"/>
    <p:sldLayoutId id="2147483650" r:id="rId4"/>
    <p:sldLayoutId id="2147483665" r:id="rId5"/>
    <p:sldLayoutId id="2147483652" r:id="rId6"/>
    <p:sldLayoutId id="2147483666" r:id="rId7"/>
    <p:sldLayoutId id="2147483664" r:id="rId8"/>
    <p:sldLayoutId id="2147483667" r:id="rId9"/>
    <p:sldLayoutId id="2147483657" r:id="rId10"/>
    <p:sldLayoutId id="214748366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i="0" kern="1200" baseline="0">
          <a:solidFill>
            <a:schemeClr val="accent6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chemeClr val="accent6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techlib.files.wordpress.com/2016/07/essentials-of-electronic-testing-for-digital-memory-and-mixed-signal-vlsi-circuits.pdf" TargetMode="External"/><Relationship Id="rId2" Type="http://schemas.openxmlformats.org/officeDocument/2006/relationships/hyperlink" Target="ftp://doc.nit.ac.ir/cee/y.baleghi/Fault-Tolerant/Books/VLSI_Testing.pdf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vxhm.se/ebooks/1598293508_01_28_2017.html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Back end Digital Flow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Basics</a:t>
            </a:r>
          </a:p>
          <a:p>
            <a:r>
              <a:rPr lang="en-US" sz="1700" dirty="0" smtClean="0"/>
              <a:t>Patrice </a:t>
            </a:r>
            <a:r>
              <a:rPr lang="en-US" sz="1700" dirty="0" err="1" smtClean="0"/>
              <a:t>Delpy</a:t>
            </a:r>
            <a:r>
              <a:rPr lang="en-US" sz="1700" dirty="0" smtClean="0"/>
              <a:t> 2018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752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fr-FR" dirty="0"/>
              <a:t>Instead of targeting specific defects, fault models are used to capture the logical effect of the underlying defect</a:t>
            </a:r>
          </a:p>
          <a:p>
            <a:pPr>
              <a:lnSpc>
                <a:spcPct val="90000"/>
              </a:lnSpc>
            </a:pPr>
            <a:r>
              <a:rPr lang="en-US" altLang="fr-FR" dirty="0"/>
              <a:t>Fault models considered in this chapter:</a:t>
            </a:r>
          </a:p>
          <a:p>
            <a:pPr lvl="1">
              <a:lnSpc>
                <a:spcPct val="90000"/>
              </a:lnSpc>
            </a:pPr>
            <a:r>
              <a:rPr lang="en-US" altLang="fr-FR" dirty="0"/>
              <a:t>Stuck-at fault</a:t>
            </a:r>
          </a:p>
          <a:p>
            <a:pPr lvl="1">
              <a:lnSpc>
                <a:spcPct val="90000"/>
              </a:lnSpc>
            </a:pPr>
            <a:r>
              <a:rPr lang="en-US" altLang="fr-FR" dirty="0"/>
              <a:t>Bridging fault</a:t>
            </a:r>
          </a:p>
          <a:p>
            <a:pPr lvl="1">
              <a:lnSpc>
                <a:spcPct val="90000"/>
              </a:lnSpc>
            </a:pPr>
            <a:r>
              <a:rPr lang="en-US" altLang="fr-FR" dirty="0"/>
              <a:t>Transition fault</a:t>
            </a:r>
          </a:p>
          <a:p>
            <a:pPr lvl="1">
              <a:lnSpc>
                <a:spcPct val="90000"/>
              </a:lnSpc>
            </a:pPr>
            <a:r>
              <a:rPr lang="en-US" altLang="fr-FR" dirty="0"/>
              <a:t>Path-delay fault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Fault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1926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generate a </a:t>
            </a:r>
            <a:r>
              <a:rPr lang="en-US" dirty="0" smtClean="0"/>
              <a:t>small test patterns set which </a:t>
            </a:r>
            <a:r>
              <a:rPr lang="en-US" dirty="0"/>
              <a:t>guarantees a </a:t>
            </a:r>
            <a:r>
              <a:rPr lang="en-US" dirty="0" smtClean="0"/>
              <a:t>certain </a:t>
            </a:r>
            <a:r>
              <a:rPr lang="en-US" dirty="0"/>
              <a:t>(high) fault coverage?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Purpose</a:t>
            </a:r>
            <a:r>
              <a:rPr lang="fr-FR" dirty="0" smtClean="0"/>
              <a:t> of test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781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Random </a:t>
            </a:r>
            <a:r>
              <a:rPr lang="en-US" dirty="0"/>
              <a:t>defects, which are independent of designs </a:t>
            </a:r>
          </a:p>
          <a:p>
            <a:pPr marL="0" indent="0">
              <a:buNone/>
            </a:pPr>
            <a:r>
              <a:rPr lang="en-US" dirty="0" smtClean="0"/>
              <a:t>     and </a:t>
            </a:r>
            <a:r>
              <a:rPr lang="en-US" dirty="0"/>
              <a:t>processes</a:t>
            </a:r>
          </a:p>
          <a:p>
            <a:r>
              <a:rPr lang="en-US" dirty="0" smtClean="0"/>
              <a:t>Systematic </a:t>
            </a:r>
            <a:r>
              <a:rPr lang="en-US" dirty="0"/>
              <a:t>defects, which depend on designs and </a:t>
            </a:r>
          </a:p>
          <a:p>
            <a:pPr marL="0" indent="0">
              <a:buNone/>
            </a:pPr>
            <a:r>
              <a:rPr lang="en-US" dirty="0" smtClean="0"/>
              <a:t>    processes </a:t>
            </a:r>
            <a:r>
              <a:rPr lang="en-US" dirty="0"/>
              <a:t>used for manufacturing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example, random defects might be caused by </a:t>
            </a:r>
          </a:p>
          <a:p>
            <a:pPr marL="0" indent="0">
              <a:buNone/>
            </a:pPr>
            <a:r>
              <a:rPr lang="en-US" dirty="0"/>
              <a:t>random particles scattered on a wafer during </a:t>
            </a:r>
          </a:p>
          <a:p>
            <a:pPr marL="0" indent="0">
              <a:buNone/>
            </a:pPr>
            <a:r>
              <a:rPr lang="en-US" dirty="0"/>
              <a:t>manufacturing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Defect</a:t>
            </a:r>
            <a:r>
              <a:rPr lang="fr-FR" dirty="0" smtClean="0"/>
              <a:t> </a:t>
            </a:r>
            <a:r>
              <a:rPr lang="fr-FR" dirty="0" err="1" smtClean="0"/>
              <a:t>categories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64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8591"/>
            <a:ext cx="8229600" cy="1577193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634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continuous shrinking of feature </a:t>
            </a:r>
            <a:r>
              <a:rPr lang="en-US" dirty="0" smtClean="0"/>
              <a:t>sizes, below </a:t>
            </a:r>
            <a:r>
              <a:rPr lang="en-US" dirty="0"/>
              <a:t>the 180nm technology </a:t>
            </a:r>
            <a:r>
              <a:rPr lang="en-US" dirty="0" smtClean="0"/>
              <a:t>, system </a:t>
            </a:r>
            <a:r>
              <a:rPr lang="en-US" dirty="0"/>
              <a:t>defects have a larger impact on yield than </a:t>
            </a:r>
            <a:r>
              <a:rPr lang="en-US" dirty="0" smtClean="0"/>
              <a:t>random </a:t>
            </a:r>
            <a:r>
              <a:rPr lang="en-US" dirty="0"/>
              <a:t>defects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98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design a product, fabricate, and test it, </a:t>
            </a:r>
            <a:r>
              <a:rPr lang="en-US" dirty="0" smtClean="0"/>
              <a:t>and </a:t>
            </a:r>
            <a:r>
              <a:rPr lang="en-US" dirty="0"/>
              <a:t>it fails the test, then there must be a </a:t>
            </a:r>
            <a:r>
              <a:rPr lang="en-US" dirty="0" smtClean="0"/>
              <a:t>cause </a:t>
            </a:r>
            <a:r>
              <a:rPr lang="en-US" dirty="0"/>
              <a:t>for the </a:t>
            </a:r>
            <a:r>
              <a:rPr lang="en-US" dirty="0" smtClean="0"/>
              <a:t>failure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Test </a:t>
            </a:r>
            <a:r>
              <a:rPr lang="en-US" dirty="0"/>
              <a:t>was wrong</a:t>
            </a:r>
          </a:p>
          <a:p>
            <a:r>
              <a:rPr lang="en-US" dirty="0" smtClean="0"/>
              <a:t>The </a:t>
            </a:r>
            <a:r>
              <a:rPr lang="en-US" dirty="0"/>
              <a:t>fabrication process was faulty</a:t>
            </a:r>
          </a:p>
          <a:p>
            <a:r>
              <a:rPr lang="en-US" dirty="0" smtClean="0"/>
              <a:t>The </a:t>
            </a:r>
            <a:r>
              <a:rPr lang="en-US" dirty="0"/>
              <a:t>design was incorrect</a:t>
            </a:r>
          </a:p>
          <a:p>
            <a:r>
              <a:rPr lang="en-US" dirty="0" smtClean="0"/>
              <a:t>The </a:t>
            </a:r>
            <a:r>
              <a:rPr lang="en-US" dirty="0"/>
              <a:t>specification problem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role of </a:t>
            </a:r>
            <a:r>
              <a:rPr lang="en-US" dirty="0" smtClean="0"/>
              <a:t>testing is </a:t>
            </a:r>
            <a:r>
              <a:rPr lang="en-US" dirty="0"/>
              <a:t>to detect whether </a:t>
            </a:r>
            <a:r>
              <a:rPr lang="en-US" dirty="0" smtClean="0"/>
              <a:t>something </a:t>
            </a:r>
            <a:r>
              <a:rPr lang="en-US" dirty="0"/>
              <a:t>went wrong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Correctness </a:t>
            </a:r>
            <a:r>
              <a:rPr lang="en-US" dirty="0"/>
              <a:t>and effectiveness of testing is </a:t>
            </a:r>
            <a:r>
              <a:rPr lang="en-US" dirty="0" smtClean="0"/>
              <a:t>most </a:t>
            </a:r>
            <a:r>
              <a:rPr lang="en-US" dirty="0"/>
              <a:t>important for quality products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Role</a:t>
            </a:r>
            <a:r>
              <a:rPr lang="fr-FR" dirty="0" smtClean="0"/>
              <a:t> of Test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271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purpose of testing is to weed out all bad </a:t>
            </a:r>
          </a:p>
          <a:p>
            <a:r>
              <a:rPr lang="en-US" dirty="0"/>
              <a:t>products before they reach the </a:t>
            </a:r>
            <a:r>
              <a:rPr lang="en-US" dirty="0" smtClean="0"/>
              <a:t>user</a:t>
            </a:r>
          </a:p>
          <a:p>
            <a:r>
              <a:rPr lang="en-US" dirty="0"/>
              <a:t>Quality means satisfying the </a:t>
            </a:r>
            <a:r>
              <a:rPr lang="en-US" dirty="0" smtClean="0"/>
              <a:t>user’s </a:t>
            </a:r>
            <a:r>
              <a:rPr lang="en-US" dirty="0"/>
              <a:t>needs at a </a:t>
            </a:r>
            <a:r>
              <a:rPr lang="en-US" dirty="0" smtClean="0"/>
              <a:t>minimum </a:t>
            </a:r>
            <a:r>
              <a:rPr lang="en-US" dirty="0"/>
              <a:t>cost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Benefits</a:t>
            </a:r>
            <a:r>
              <a:rPr lang="fr-FR" dirty="0" smtClean="0"/>
              <a:t> of test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046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28" y="1200150"/>
            <a:ext cx="6124543" cy="339407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Verification</a:t>
            </a:r>
            <a:r>
              <a:rPr lang="fr-FR" dirty="0" smtClean="0"/>
              <a:t> vs test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6523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Defect</a:t>
            </a:r>
          </a:p>
          <a:p>
            <a:r>
              <a:rPr lang="en-US" dirty="0" smtClean="0"/>
              <a:t>A </a:t>
            </a:r>
            <a:r>
              <a:rPr lang="en-US" dirty="0"/>
              <a:t>defect is the unintended difference between the </a:t>
            </a:r>
            <a:r>
              <a:rPr lang="en-US" dirty="0" smtClean="0"/>
              <a:t>implemented </a:t>
            </a:r>
            <a:r>
              <a:rPr lang="en-US" dirty="0"/>
              <a:t>hardware and its intended design</a:t>
            </a:r>
          </a:p>
          <a:p>
            <a:r>
              <a:rPr lang="en-US" dirty="0" smtClean="0"/>
              <a:t>Defects </a:t>
            </a:r>
            <a:r>
              <a:rPr lang="en-US" dirty="0"/>
              <a:t>occur either during manufacture or during </a:t>
            </a:r>
            <a:r>
              <a:rPr lang="en-US" dirty="0" smtClean="0"/>
              <a:t>the </a:t>
            </a:r>
            <a:r>
              <a:rPr lang="en-US" dirty="0"/>
              <a:t>use of devices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Fault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representation of a </a:t>
            </a:r>
            <a:r>
              <a:rPr lang="en-US" dirty="0" smtClean="0"/>
              <a:t>defect at </a:t>
            </a:r>
            <a:r>
              <a:rPr lang="en-US" dirty="0"/>
              <a:t>the abstracted </a:t>
            </a:r>
            <a:r>
              <a:rPr lang="en-US" dirty="0" smtClean="0"/>
              <a:t>function </a:t>
            </a:r>
            <a:r>
              <a:rPr lang="en-US" dirty="0"/>
              <a:t>level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Error</a:t>
            </a:r>
          </a:p>
          <a:p>
            <a:r>
              <a:rPr lang="en-US" dirty="0" smtClean="0"/>
              <a:t>A </a:t>
            </a:r>
            <a:r>
              <a:rPr lang="en-US" dirty="0"/>
              <a:t>wrong output signal produced by a defective </a:t>
            </a:r>
            <a:r>
              <a:rPr lang="en-US" dirty="0" smtClean="0"/>
              <a:t>system 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error is caused by a </a:t>
            </a:r>
            <a:r>
              <a:rPr lang="en-US" dirty="0" smtClean="0"/>
              <a:t>Fault or </a:t>
            </a:r>
            <a:r>
              <a:rPr lang="en-US" dirty="0"/>
              <a:t>a design error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Defect</a:t>
            </a:r>
            <a:r>
              <a:rPr lang="fr-FR" dirty="0" smtClean="0"/>
              <a:t>, </a:t>
            </a:r>
            <a:r>
              <a:rPr lang="fr-FR" dirty="0" err="1" smtClean="0"/>
              <a:t>Fault</a:t>
            </a:r>
            <a:r>
              <a:rPr lang="fr-FR" dirty="0" smtClean="0"/>
              <a:t> and </a:t>
            </a:r>
            <a:r>
              <a:rPr lang="fr-FR" dirty="0" err="1" smtClean="0"/>
              <a:t>error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7138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/>
              <a:t>Extra and missing material</a:t>
            </a:r>
          </a:p>
          <a:p>
            <a:r>
              <a:rPr lang="en-US" dirty="0"/>
              <a:t></a:t>
            </a:r>
          </a:p>
          <a:p>
            <a:r>
              <a:rPr lang="en-US" dirty="0"/>
              <a:t>Primarily caused by dust particles on the mask or </a:t>
            </a:r>
          </a:p>
          <a:p>
            <a:r>
              <a:rPr lang="en-US" dirty="0"/>
              <a:t>wafer surface, or in the processing chemicals</a:t>
            </a:r>
          </a:p>
          <a:p>
            <a:r>
              <a:rPr lang="en-US" dirty="0"/>
              <a:t></a:t>
            </a:r>
          </a:p>
          <a:p>
            <a:r>
              <a:rPr lang="en-US" dirty="0"/>
              <a:t>Oxide breakdown</a:t>
            </a:r>
          </a:p>
          <a:p>
            <a:r>
              <a:rPr lang="en-US" dirty="0"/>
              <a:t></a:t>
            </a:r>
          </a:p>
          <a:p>
            <a:r>
              <a:rPr lang="en-US" dirty="0"/>
              <a:t>Primarily caused by insufficient oxygen at the </a:t>
            </a:r>
          </a:p>
          <a:p>
            <a:r>
              <a:rPr lang="en-US" dirty="0"/>
              <a:t>interface of silicon (Si) and silicon dioxide (</a:t>
            </a:r>
            <a:r>
              <a:rPr lang="en-US" dirty="0" err="1"/>
              <a:t>SiO</a:t>
            </a:r>
            <a:endParaRPr lang="en-US" dirty="0"/>
          </a:p>
          <a:p>
            <a:r>
              <a:rPr lang="en-US" dirty="0"/>
              <a:t>2</a:t>
            </a:r>
          </a:p>
          <a:p>
            <a:r>
              <a:rPr lang="en-US" dirty="0"/>
              <a:t>), </a:t>
            </a:r>
          </a:p>
          <a:p>
            <a:r>
              <a:rPr lang="en-US" dirty="0"/>
              <a:t>chemical contamination, and crystal defects</a:t>
            </a:r>
          </a:p>
          <a:p>
            <a:r>
              <a:rPr lang="en-US" dirty="0"/>
              <a:t></a:t>
            </a:r>
          </a:p>
          <a:p>
            <a:r>
              <a:rPr lang="en-US" dirty="0" err="1"/>
              <a:t>Electromigration</a:t>
            </a:r>
            <a:endParaRPr lang="en-US" dirty="0"/>
          </a:p>
          <a:p>
            <a:r>
              <a:rPr lang="en-US" dirty="0"/>
              <a:t></a:t>
            </a:r>
          </a:p>
          <a:p>
            <a:r>
              <a:rPr lang="en-US" dirty="0"/>
              <a:t>Primarily caused by the transport of metal atoms </a:t>
            </a:r>
          </a:p>
          <a:p>
            <a:r>
              <a:rPr lang="en-US" dirty="0"/>
              <a:t>when a current flows through the wire</a:t>
            </a:r>
          </a:p>
          <a:p>
            <a:r>
              <a:rPr lang="en-US" dirty="0"/>
              <a:t></a:t>
            </a:r>
          </a:p>
          <a:p>
            <a:r>
              <a:rPr lang="en-US" dirty="0"/>
              <a:t>Because of a low melting point, aluminum has large </a:t>
            </a:r>
          </a:p>
          <a:p>
            <a:r>
              <a:rPr lang="en-US" dirty="0"/>
              <a:t>self-diffusion properties, which increase its </a:t>
            </a:r>
          </a:p>
          <a:p>
            <a:r>
              <a:rPr lang="en-US" dirty="0" err="1"/>
              <a:t>electromigration</a:t>
            </a:r>
            <a:r>
              <a:rPr lang="en-US" dirty="0"/>
              <a:t> liability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Typical</a:t>
            </a:r>
            <a:r>
              <a:rPr lang="fr-FR" dirty="0" smtClean="0"/>
              <a:t> types of </a:t>
            </a:r>
            <a:r>
              <a:rPr lang="fr-FR" dirty="0" err="1" smtClean="0"/>
              <a:t>defects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01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 is one of the most expensive parts of </a:t>
            </a:r>
            <a:r>
              <a:rPr lang="en-US" dirty="0" smtClean="0"/>
              <a:t>total of manufacturing cost</a:t>
            </a:r>
          </a:p>
          <a:p>
            <a:r>
              <a:rPr lang="en-US" dirty="0" smtClean="0"/>
              <a:t>Yield of </a:t>
            </a:r>
            <a:r>
              <a:rPr lang="en-US" dirty="0"/>
              <a:t>any chip is &lt; 100%</a:t>
            </a:r>
          </a:p>
          <a:p>
            <a:r>
              <a:rPr lang="en-US" dirty="0" smtClean="0"/>
              <a:t>Must </a:t>
            </a:r>
            <a:r>
              <a:rPr lang="en-US" dirty="0"/>
              <a:t>test chips after manufacturing before delivery </a:t>
            </a:r>
            <a:r>
              <a:rPr lang="en-US" dirty="0" smtClean="0"/>
              <a:t>to customers </a:t>
            </a:r>
            <a:r>
              <a:rPr lang="en-US" dirty="0"/>
              <a:t>to only ship good parts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Manufacturing</a:t>
            </a:r>
            <a:r>
              <a:rPr lang="fr-FR" dirty="0" smtClean="0"/>
              <a:t> test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5411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Ideal </a:t>
            </a:r>
            <a:r>
              <a:rPr lang="en-US" dirty="0"/>
              <a:t>tests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Ideal tests detect all defects produced in the </a:t>
            </a:r>
            <a:r>
              <a:rPr lang="en-US" dirty="0" smtClean="0"/>
              <a:t>manufacturing </a:t>
            </a:r>
            <a:r>
              <a:rPr lang="en-US" dirty="0"/>
              <a:t>process</a:t>
            </a:r>
          </a:p>
          <a:p>
            <a:r>
              <a:rPr lang="en-US" dirty="0" smtClean="0"/>
              <a:t>Ideal </a:t>
            </a:r>
            <a:r>
              <a:rPr lang="en-US" dirty="0"/>
              <a:t>tests pass all functionally good devices</a:t>
            </a:r>
          </a:p>
          <a:p>
            <a:r>
              <a:rPr lang="en-US" dirty="0" smtClean="0"/>
              <a:t>Very </a:t>
            </a:r>
            <a:r>
              <a:rPr lang="en-US" dirty="0"/>
              <a:t>large numbers and varieties of possible defects </a:t>
            </a:r>
            <a:r>
              <a:rPr lang="en-US" dirty="0" smtClean="0"/>
              <a:t>need </a:t>
            </a:r>
            <a:r>
              <a:rPr lang="en-US" dirty="0"/>
              <a:t>to be tested</a:t>
            </a:r>
          </a:p>
          <a:p>
            <a:r>
              <a:rPr lang="en-US" dirty="0" smtClean="0"/>
              <a:t>Difficult </a:t>
            </a:r>
            <a:r>
              <a:rPr lang="en-US" dirty="0"/>
              <a:t>to generate tests for some real defects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Real </a:t>
            </a:r>
            <a:r>
              <a:rPr lang="en-US" dirty="0" smtClean="0"/>
              <a:t>tests</a:t>
            </a:r>
          </a:p>
          <a:p>
            <a:endParaRPr lang="en-US" dirty="0"/>
          </a:p>
          <a:p>
            <a:r>
              <a:rPr lang="en-US" dirty="0" smtClean="0"/>
              <a:t>Based </a:t>
            </a:r>
            <a:r>
              <a:rPr lang="en-US" dirty="0"/>
              <a:t>on analyzable fault models, which may not map on </a:t>
            </a:r>
            <a:r>
              <a:rPr lang="en-US" dirty="0" smtClean="0"/>
              <a:t>real </a:t>
            </a:r>
            <a:r>
              <a:rPr lang="en-US" dirty="0"/>
              <a:t>defects</a:t>
            </a:r>
          </a:p>
          <a:p>
            <a:r>
              <a:rPr lang="en-US" dirty="0" smtClean="0"/>
              <a:t>Incomplete </a:t>
            </a:r>
            <a:r>
              <a:rPr lang="en-US" dirty="0"/>
              <a:t>coverage of modeled faults due to high </a:t>
            </a:r>
            <a:r>
              <a:rPr lang="en-US" dirty="0" smtClean="0"/>
              <a:t>complexity</a:t>
            </a:r>
            <a:endParaRPr lang="en-US" dirty="0"/>
          </a:p>
          <a:p>
            <a:r>
              <a:rPr lang="en-US" dirty="0" smtClean="0"/>
              <a:t>Some </a:t>
            </a:r>
            <a:r>
              <a:rPr lang="en-US" dirty="0"/>
              <a:t>good chips are rejected. The fraction (or </a:t>
            </a:r>
            <a:r>
              <a:rPr lang="en-US" dirty="0" smtClean="0"/>
              <a:t>percentage</a:t>
            </a:r>
            <a:r>
              <a:rPr lang="en-US" dirty="0"/>
              <a:t>) of such chips is called the </a:t>
            </a:r>
          </a:p>
          <a:p>
            <a:pPr marL="0" indent="0">
              <a:buNone/>
            </a:pPr>
            <a:r>
              <a:rPr lang="en-US" dirty="0" smtClean="0"/>
              <a:t>        yield </a:t>
            </a:r>
            <a:r>
              <a:rPr lang="en-US" dirty="0"/>
              <a:t>loss</a:t>
            </a:r>
          </a:p>
          <a:p>
            <a:r>
              <a:rPr lang="en-US" dirty="0" smtClean="0"/>
              <a:t>Some </a:t>
            </a:r>
            <a:r>
              <a:rPr lang="en-US" dirty="0"/>
              <a:t>bad chips pass tests. The fraction (or percentage) </a:t>
            </a:r>
            <a:r>
              <a:rPr lang="en-US" dirty="0" smtClean="0"/>
              <a:t>of </a:t>
            </a:r>
            <a:r>
              <a:rPr lang="en-US" dirty="0"/>
              <a:t>bad chips among all passing chips is called the </a:t>
            </a:r>
          </a:p>
          <a:p>
            <a:pPr marL="0" indent="0">
              <a:buNone/>
            </a:pPr>
            <a:r>
              <a:rPr lang="en-US" dirty="0" smtClean="0"/>
              <a:t>       defect level</a:t>
            </a:r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Ideals</a:t>
            </a:r>
            <a:r>
              <a:rPr lang="fr-FR" dirty="0" smtClean="0"/>
              <a:t> test &amp; real tests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7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96" y="1200150"/>
            <a:ext cx="5144407" cy="339407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How to test chips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843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Illustration of ATPG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526857"/>
            <a:ext cx="5760720" cy="20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2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main goals of fault simulation</a:t>
            </a:r>
          </a:p>
          <a:p>
            <a:r>
              <a:rPr lang="en-US" dirty="0"/>
              <a:t></a:t>
            </a:r>
          </a:p>
          <a:p>
            <a:r>
              <a:rPr lang="en-US" dirty="0"/>
              <a:t>Measuring the effectiveness of the test </a:t>
            </a:r>
            <a:r>
              <a:rPr lang="en-US" dirty="0" smtClean="0"/>
              <a:t>patterns</a:t>
            </a:r>
          </a:p>
          <a:p>
            <a:r>
              <a:rPr lang="en-US" dirty="0" smtClean="0"/>
              <a:t>Set of undetected </a:t>
            </a:r>
            <a:r>
              <a:rPr lang="en-US" dirty="0" err="1" smtClean="0"/>
              <a:t>daults</a:t>
            </a:r>
            <a:endParaRPr lang="en-US" dirty="0" smtClean="0"/>
          </a:p>
          <a:p>
            <a:r>
              <a:rPr lang="en-US" dirty="0" smtClean="0"/>
              <a:t>Fault coverage calculation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Fault</a:t>
            </a:r>
            <a:r>
              <a:rPr lang="fr-FR" dirty="0" smtClean="0"/>
              <a:t> simulation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9401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28" y="4324350"/>
            <a:ext cx="5533972" cy="339407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Fault</a:t>
            </a:r>
            <a:r>
              <a:rPr lang="fr-FR" dirty="0" smtClean="0"/>
              <a:t> Simulation </a:t>
            </a:r>
            <a:r>
              <a:rPr lang="fr-FR" dirty="0" err="1" smtClean="0"/>
              <a:t>process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7374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782638" y="2038350"/>
            <a:ext cx="7564437" cy="1752600"/>
            <a:chOff x="782638" y="1131888"/>
            <a:chExt cx="7564437" cy="1752600"/>
          </a:xfrm>
        </p:grpSpPr>
        <p:sp>
          <p:nvSpPr>
            <p:cNvPr id="5" name="Line 2"/>
            <p:cNvSpPr>
              <a:spLocks noChangeShapeType="1"/>
            </p:cNvSpPr>
            <p:nvPr/>
          </p:nvSpPr>
          <p:spPr bwMode="auto">
            <a:xfrm>
              <a:off x="782638" y="2624138"/>
              <a:ext cx="145573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793750" y="1558925"/>
              <a:ext cx="0" cy="1325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2235200" y="2008188"/>
              <a:ext cx="0" cy="62547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2228850" y="2020888"/>
              <a:ext cx="4413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054100" y="1131888"/>
              <a:ext cx="1905000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eaLnBrk="1" hangingPunct="1"/>
              <a:r>
                <a:rPr lang="en-US" altLang="fr-FR" sz="2400" i="0"/>
                <a:t>Last scan-in shift cycle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651250" y="1295400"/>
              <a:ext cx="2024063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 eaLnBrk="1" hangingPunct="1"/>
              <a:r>
                <a:rPr lang="en-US" altLang="fr-FR" sz="2400" b="0" i="0"/>
                <a:t>Launch cycle</a:t>
              </a:r>
              <a:endParaRPr lang="en-US" altLang="fr-FR" sz="2400" i="0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145213" y="1296988"/>
              <a:ext cx="2025650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just" eaLnBrk="1" hangingPunct="1"/>
              <a:r>
                <a:rPr lang="en-US" altLang="fr-FR" sz="2400" b="0" i="0"/>
                <a:t>Capture cycle</a:t>
              </a:r>
              <a:endParaRPr lang="en-US" altLang="fr-FR" sz="2400" i="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662238" y="2017713"/>
              <a:ext cx="0" cy="61277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652713" y="2624138"/>
              <a:ext cx="65563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308350" y="2624138"/>
              <a:ext cx="14493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3305175" y="1558925"/>
              <a:ext cx="0" cy="1325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746625" y="2008188"/>
              <a:ext cx="0" cy="6191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4738688" y="2020888"/>
              <a:ext cx="4476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5180013" y="2011363"/>
              <a:ext cx="0" cy="6191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5172075" y="2617788"/>
              <a:ext cx="654050" cy="6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5821363" y="2624138"/>
              <a:ext cx="2381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5819775" y="1558925"/>
              <a:ext cx="0" cy="1325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6048375" y="2014538"/>
              <a:ext cx="0" cy="6191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6040438" y="2020888"/>
              <a:ext cx="4413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475413" y="2011363"/>
              <a:ext cx="0" cy="6191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6467475" y="2624138"/>
              <a:ext cx="1879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8335963" y="1558925"/>
              <a:ext cx="0" cy="1325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03950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Permit access to internal </a:t>
            </a:r>
            <a:r>
              <a:rPr lang="en-US" dirty="0" smtClean="0"/>
              <a:t>nodes </a:t>
            </a:r>
            <a:r>
              <a:rPr lang="en-US" dirty="0"/>
              <a:t>of a circuit without </a:t>
            </a:r>
            <a:r>
              <a:rPr lang="en-US" dirty="0" smtClean="0"/>
              <a:t>requiring </a:t>
            </a:r>
            <a:r>
              <a:rPr lang="en-US" dirty="0"/>
              <a:t>a separate external</a:t>
            </a:r>
          </a:p>
          <a:p>
            <a:pPr marL="0" indent="0">
              <a:buNone/>
            </a:pPr>
            <a:r>
              <a:rPr lang="en-US" dirty="0"/>
              <a:t>connection for each node </a:t>
            </a:r>
            <a:r>
              <a:rPr lang="en-US" dirty="0" smtClean="0"/>
              <a:t>accessed </a:t>
            </a:r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DFT techniques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4345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Serial data = shift </a:t>
            </a:r>
            <a:r>
              <a:rPr lang="fr-FR" dirty="0" err="1" smtClean="0"/>
              <a:t>register</a:t>
            </a:r>
            <a:endParaRPr lang="fr-FR" dirty="0" smtClean="0"/>
          </a:p>
          <a:p>
            <a:r>
              <a:rPr lang="fr-FR" dirty="0" smtClean="0"/>
              <a:t>Replace FF by scan FF</a:t>
            </a:r>
          </a:p>
          <a:p>
            <a:endParaRPr lang="fr-FR" dirty="0" smtClean="0"/>
          </a:p>
          <a:p>
            <a:r>
              <a:rPr lang="en-US" dirty="0"/>
              <a:t>A multiplexer is placed at the data input of a </a:t>
            </a:r>
            <a:r>
              <a:rPr lang="en-US" dirty="0" smtClean="0"/>
              <a:t>flip-flop </a:t>
            </a:r>
            <a:endParaRPr lang="en-US" dirty="0"/>
          </a:p>
          <a:p>
            <a:r>
              <a:rPr lang="en-US" dirty="0" smtClean="0"/>
              <a:t>To </a:t>
            </a:r>
            <a:r>
              <a:rPr lang="en-US" dirty="0"/>
              <a:t>permit a selection of </a:t>
            </a:r>
            <a:r>
              <a:rPr lang="en-US" dirty="0" smtClean="0"/>
              <a:t>two </a:t>
            </a:r>
            <a:r>
              <a:rPr lang="en-US" dirty="0"/>
              <a:t>different data inputs </a:t>
            </a:r>
          </a:p>
          <a:p>
            <a:r>
              <a:rPr lang="en-US" dirty="0" smtClean="0"/>
              <a:t>d0</a:t>
            </a:r>
            <a:r>
              <a:rPr lang="en-US" dirty="0"/>
              <a:t>: (normal system operation) </a:t>
            </a:r>
          </a:p>
          <a:p>
            <a:r>
              <a:rPr lang="en-US" dirty="0" smtClean="0"/>
              <a:t>d1</a:t>
            </a:r>
            <a:r>
              <a:rPr lang="en-US" dirty="0"/>
              <a:t>: (test mode). 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Scan </a:t>
            </a:r>
            <a:r>
              <a:rPr lang="fr-FR" dirty="0" err="1" smtClean="0"/>
              <a:t>chain</a:t>
            </a:r>
            <a:r>
              <a:rPr lang="fr-FR" dirty="0" smtClean="0"/>
              <a:t> design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66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61" y="1200150"/>
            <a:ext cx="4732478" cy="339407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055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36" y="1200150"/>
            <a:ext cx="5191927" cy="339407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73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Stuck </a:t>
            </a:r>
          </a:p>
          <a:p>
            <a:r>
              <a:rPr lang="en-US" dirty="0" smtClean="0"/>
              <a:t>Faulty </a:t>
            </a:r>
            <a:r>
              <a:rPr lang="en-US" dirty="0"/>
              <a:t>line permanently set to 0 or 1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33400" y="249555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Testability Analysis:</a:t>
            </a:r>
          </a:p>
          <a:p>
            <a:endParaRPr lang="en-US" dirty="0"/>
          </a:p>
          <a:p>
            <a:r>
              <a:rPr lang="en-US" dirty="0"/>
              <a:t>The process of assessing the testability of a </a:t>
            </a:r>
            <a:r>
              <a:rPr lang="en-US" dirty="0" smtClean="0"/>
              <a:t>logic circuit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1000" y="142875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Controllability </a:t>
            </a:r>
          </a:p>
          <a:p>
            <a:r>
              <a:rPr lang="en-US" dirty="0"/>
              <a:t/>
            </a:r>
          </a:p>
          <a:p>
            <a:r>
              <a:rPr lang="en-US" dirty="0"/>
              <a:t>Reflects the difficulty of setting a signal line to a </a:t>
            </a:r>
          </a:p>
          <a:p>
            <a:r>
              <a:rPr lang="en-US" dirty="0"/>
              <a:t>required logic value from primary inputs</a:t>
            </a:r>
          </a:p>
          <a:p>
            <a:r>
              <a:rPr lang="en-US" dirty="0"/>
              <a:t/>
            </a:r>
          </a:p>
          <a:p>
            <a:r>
              <a:rPr lang="en-US" dirty="0"/>
              <a:t>Observability </a:t>
            </a:r>
          </a:p>
          <a:p>
            <a:r>
              <a:rPr lang="en-US" dirty="0"/>
              <a:t/>
            </a:r>
          </a:p>
          <a:p>
            <a:r>
              <a:rPr lang="en-US" dirty="0"/>
              <a:t>Reflects the difficulty of propagating the logic </a:t>
            </a:r>
          </a:p>
          <a:p>
            <a:r>
              <a:rPr lang="en-US" dirty="0"/>
              <a:t>value of the signal line to primary outputs</a:t>
            </a:r>
          </a:p>
        </p:txBody>
      </p:sp>
    </p:spTree>
    <p:extLst>
      <p:ext uri="{BB962C8B-B14F-4D97-AF65-F5344CB8AC3E}">
        <p14:creationId xmlns:p14="http://schemas.microsoft.com/office/powerpoint/2010/main" val="1731904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/>
              <a:t>12: Design for Testability</a:t>
            </a:r>
          </a:p>
          <a:p>
            <a:r>
              <a:rPr lang="en-US" dirty="0"/>
              <a:t>17</a:t>
            </a:r>
          </a:p>
          <a:p>
            <a:r>
              <a:rPr lang="en-US" dirty="0"/>
              <a:t>CMOS VLSI Design</a:t>
            </a:r>
          </a:p>
          <a:p>
            <a:r>
              <a:rPr lang="en-US" dirty="0"/>
              <a:t>CMOS VLSI Design </a:t>
            </a:r>
          </a:p>
          <a:p>
            <a:r>
              <a:rPr lang="en-US" dirty="0"/>
              <a:t>4th Ed.</a:t>
            </a:r>
          </a:p>
          <a:p>
            <a:r>
              <a:rPr lang="en-US" dirty="0"/>
              <a:t>ATPG</a:t>
            </a:r>
          </a:p>
          <a:p>
            <a:r>
              <a:rPr lang="en-US" dirty="0"/>
              <a:t></a:t>
            </a:r>
          </a:p>
          <a:p>
            <a:r>
              <a:rPr lang="en-US" dirty="0"/>
              <a:t>Test pattern generation is tedious</a:t>
            </a:r>
          </a:p>
          <a:p>
            <a:r>
              <a:rPr lang="en-US" dirty="0"/>
              <a:t></a:t>
            </a:r>
          </a:p>
          <a:p>
            <a:r>
              <a:rPr lang="en-US" dirty="0"/>
              <a:t>Automatic Test Pattern Generation (ATPG) tools </a:t>
            </a:r>
          </a:p>
          <a:p>
            <a:r>
              <a:rPr lang="en-US" dirty="0"/>
              <a:t>produce a good set of vectors for each block of </a:t>
            </a:r>
          </a:p>
          <a:p>
            <a:r>
              <a:rPr lang="en-US" dirty="0"/>
              <a:t>combinational logic</a:t>
            </a:r>
          </a:p>
          <a:p>
            <a:r>
              <a:rPr lang="en-US" dirty="0"/>
              <a:t></a:t>
            </a:r>
          </a:p>
          <a:p>
            <a:r>
              <a:rPr lang="en-US" dirty="0"/>
              <a:t>Scan chains are used to control and observe the </a:t>
            </a:r>
          </a:p>
          <a:p>
            <a:r>
              <a:rPr lang="en-US" dirty="0"/>
              <a:t>blocks</a:t>
            </a:r>
          </a:p>
          <a:p>
            <a:r>
              <a:rPr lang="en-US" dirty="0"/>
              <a:t></a:t>
            </a:r>
          </a:p>
          <a:p>
            <a:r>
              <a:rPr lang="en-US" dirty="0"/>
              <a:t>Complete coverage requires a large number of </a:t>
            </a:r>
          </a:p>
          <a:p>
            <a:r>
              <a:rPr lang="en-US" dirty="0"/>
              <a:t>vectors, raising the cost of </a:t>
            </a:r>
            <a:r>
              <a:rPr lang="en-US" dirty="0" err="1"/>
              <a:t>tes</a:t>
            </a:r>
            <a:endParaRPr lang="en-US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http://pages.hmc.edu/harris/cmosvlsi/4e/lect/lect12.pdf</a:t>
            </a:r>
          </a:p>
        </p:txBody>
      </p:sp>
    </p:spTree>
    <p:extLst>
      <p:ext uri="{BB962C8B-B14F-4D97-AF65-F5344CB8AC3E}">
        <p14:creationId xmlns:p14="http://schemas.microsoft.com/office/powerpoint/2010/main" val="3473796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Circuit and </a:t>
            </a:r>
            <a:r>
              <a:rPr lang="fr-FR" dirty="0" err="1" smtClean="0"/>
              <a:t>testing</a:t>
            </a:r>
            <a:r>
              <a:rPr lang="fr-FR" dirty="0" smtClean="0"/>
              <a:t> springer</a:t>
            </a:r>
          </a:p>
          <a:p>
            <a:r>
              <a:rPr lang="fr-FR" dirty="0">
                <a:hlinkClick r:id="rId2"/>
              </a:rPr>
              <a:t>ftp://</a:t>
            </a:r>
            <a:r>
              <a:rPr lang="fr-FR" dirty="0" smtClean="0">
                <a:hlinkClick r:id="rId2"/>
              </a:rPr>
              <a:t>doc.nit.ac.ir/cee/y.baleghi/Fault-Tolerant/Books/VLSI_Testing.pdf</a:t>
            </a:r>
            <a:endParaRPr lang="fr-FR" dirty="0" smtClean="0"/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mtechlib.files.wordpress.com/2016/07/essentials-of-electronic-testing-for-digital-memory-and-mixed-signal-vlsi-circuits.pdf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169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Nanometer Technology Designs: High-Quality Delay Tests </a:t>
            </a:r>
            <a:endParaRPr lang="en-US" b="1" dirty="0" smtClean="0"/>
          </a:p>
          <a:p>
            <a:r>
              <a:rPr lang="en-US" b="1" dirty="0">
                <a:hlinkClick r:id="rId2"/>
              </a:rPr>
              <a:t>An Introduction to Logic Circuit Testing (Synthesis Lectures on Digital Circuits and Systems)(Repost)</a:t>
            </a:r>
            <a:r>
              <a:rPr lang="en-US" b="1" dirty="0"/>
              <a:t>  </a:t>
            </a:r>
          </a:p>
          <a:p>
            <a:r>
              <a:rPr lang="en-US" b="1" dirty="0"/>
              <a:t>Testing for Small-Delay Defects in Nanoscale CMOS Integrated Circuits (Repost)</a:t>
            </a:r>
          </a:p>
          <a:p>
            <a:endParaRPr lang="en-US" b="1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188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fr-FR" dirty="0"/>
              <a:t>Make all flip-flops observable by putting them into a scan chain and using scan latches</a:t>
            </a:r>
          </a:p>
          <a:p>
            <a:r>
              <a:rPr lang="fr-FR" dirty="0"/>
              <a:t>https://www.utdallas.edu/~zhoud/EE6306/lecture%20slides/ASIC%202011%20Chapter%208%20%20Verification%20and%20Testing.pdf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err="1"/>
              <a:t>Testing</a:t>
            </a:r>
            <a:r>
              <a:rPr lang="fr-FR" b="1" dirty="0"/>
              <a:t> of Digital </a:t>
            </a:r>
            <a:r>
              <a:rPr lang="fr-FR" b="1" dirty="0" err="1"/>
              <a:t>Systems</a:t>
            </a:r>
            <a:endParaRPr lang="fr-FR" b="1" dirty="0"/>
          </a:p>
          <a:p>
            <a:r>
              <a:rPr lang="fr-FR" dirty="0"/>
              <a:t>De N. K. </a:t>
            </a:r>
            <a:r>
              <a:rPr lang="fr-FR" dirty="0" err="1"/>
              <a:t>Jha</a:t>
            </a:r>
            <a:r>
              <a:rPr lang="fr-FR" dirty="0"/>
              <a:t>, S. Gupta</a:t>
            </a:r>
          </a:p>
        </p:txBody>
      </p:sp>
    </p:spTree>
    <p:extLst>
      <p:ext uri="{BB962C8B-B14F-4D97-AF65-F5344CB8AC3E}">
        <p14:creationId xmlns:p14="http://schemas.microsoft.com/office/powerpoint/2010/main" val="2436415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254250" y="2428875"/>
            <a:ext cx="263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82775" y="2276475"/>
            <a:ext cx="393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 b="1"/>
              <a:t>DI</a:t>
            </a: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162175" y="2936875"/>
            <a:ext cx="344488" cy="369888"/>
          </a:xfrm>
          <a:custGeom>
            <a:avLst/>
            <a:gdLst>
              <a:gd name="T0" fmla="*/ 544354585 w 217"/>
              <a:gd name="T1" fmla="*/ 0 h 233"/>
              <a:gd name="T2" fmla="*/ 0 w 217"/>
              <a:gd name="T3" fmla="*/ 0 h 233"/>
              <a:gd name="T4" fmla="*/ 0 w 217"/>
              <a:gd name="T5" fmla="*/ 584677086 h 233"/>
              <a:gd name="T6" fmla="*/ 0 60000 65536"/>
              <a:gd name="T7" fmla="*/ 0 60000 65536"/>
              <a:gd name="T8" fmla="*/ 0 60000 65536"/>
              <a:gd name="T9" fmla="*/ 0 w 217"/>
              <a:gd name="T10" fmla="*/ 0 h 233"/>
              <a:gd name="T11" fmla="*/ 217 w 217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" h="233">
                <a:moveTo>
                  <a:pt x="216" y="0"/>
                </a:moveTo>
                <a:lnTo>
                  <a:pt x="0" y="0"/>
                </a:lnTo>
                <a:lnTo>
                  <a:pt x="0" y="232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2460625" y="2211388"/>
            <a:ext cx="1035050" cy="969962"/>
            <a:chOff x="1550" y="1393"/>
            <a:chExt cx="652" cy="611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582" y="1393"/>
              <a:ext cx="444" cy="61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36" y="1522"/>
              <a:ext cx="1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550" y="1419"/>
              <a:ext cx="2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D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810" y="1410"/>
              <a:ext cx="2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Q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554" y="1762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CK</a:t>
              </a:r>
            </a:p>
          </p:txBody>
        </p:sp>
      </p:grp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5002213" y="2095500"/>
            <a:ext cx="3263900" cy="1392238"/>
            <a:chOff x="3151" y="1320"/>
            <a:chExt cx="2056" cy="877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162" y="1398"/>
              <a:ext cx="444" cy="61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557" y="1321"/>
              <a:ext cx="223" cy="457"/>
            </a:xfrm>
            <a:custGeom>
              <a:avLst/>
              <a:gdLst>
                <a:gd name="T0" fmla="*/ 0 w 223"/>
                <a:gd name="T1" fmla="*/ 456 h 457"/>
                <a:gd name="T2" fmla="*/ 0 w 223"/>
                <a:gd name="T3" fmla="*/ 0 h 457"/>
                <a:gd name="T4" fmla="*/ 222 w 223"/>
                <a:gd name="T5" fmla="*/ 92 h 457"/>
                <a:gd name="T6" fmla="*/ 222 w 223"/>
                <a:gd name="T7" fmla="*/ 364 h 457"/>
                <a:gd name="T8" fmla="*/ 0 w 223"/>
                <a:gd name="T9" fmla="*/ 456 h 4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457"/>
                <a:gd name="T17" fmla="*/ 223 w 223"/>
                <a:gd name="T18" fmla="*/ 457 h 4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457">
                  <a:moveTo>
                    <a:pt x="0" y="456"/>
                  </a:moveTo>
                  <a:lnTo>
                    <a:pt x="0" y="0"/>
                  </a:lnTo>
                  <a:lnTo>
                    <a:pt x="222" y="92"/>
                  </a:lnTo>
                  <a:lnTo>
                    <a:pt x="222" y="364"/>
                  </a:lnTo>
                  <a:lnTo>
                    <a:pt x="0" y="456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776" y="1536"/>
              <a:ext cx="3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393" y="1671"/>
              <a:ext cx="1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385" y="1447"/>
              <a:ext cx="1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617" y="1527"/>
              <a:ext cx="1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151" y="1351"/>
              <a:ext cx="2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DI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151" y="1415"/>
              <a:ext cx="2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D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383" y="1415"/>
              <a:ext cx="2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Q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687" y="1343"/>
              <a:ext cx="5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Q,SO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151" y="1567"/>
              <a:ext cx="2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SI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 rot="5340000">
              <a:off x="3422" y="1454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MUX</a:t>
              </a: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935" y="1871"/>
              <a:ext cx="217" cy="233"/>
            </a:xfrm>
            <a:custGeom>
              <a:avLst/>
              <a:gdLst>
                <a:gd name="T0" fmla="*/ 216 w 217"/>
                <a:gd name="T1" fmla="*/ 0 h 233"/>
                <a:gd name="T2" fmla="*/ 0 w 217"/>
                <a:gd name="T3" fmla="*/ 0 h 233"/>
                <a:gd name="T4" fmla="*/ 0 w 217"/>
                <a:gd name="T5" fmla="*/ 232 h 233"/>
                <a:gd name="T6" fmla="*/ 0 60000 65536"/>
                <a:gd name="T7" fmla="*/ 0 60000 65536"/>
                <a:gd name="T8" fmla="*/ 0 60000 65536"/>
                <a:gd name="T9" fmla="*/ 0 w 217"/>
                <a:gd name="T10" fmla="*/ 0 h 233"/>
                <a:gd name="T11" fmla="*/ 217 w 217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" h="233">
                  <a:moveTo>
                    <a:pt x="216" y="0"/>
                  </a:moveTo>
                  <a:lnTo>
                    <a:pt x="0" y="0"/>
                  </a:lnTo>
                  <a:lnTo>
                    <a:pt x="0" y="232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103" y="1751"/>
              <a:ext cx="4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CK</a:t>
              </a: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671" y="1729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343" y="1831"/>
              <a:ext cx="4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N/T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600" b="1"/>
                <a:t>(SE)</a:t>
              </a:r>
            </a:p>
          </p:txBody>
        </p:sp>
      </p:grpSp>
      <p:sp>
        <p:nvSpPr>
          <p:cNvPr id="30" name="AutoShape 115"/>
          <p:cNvSpPr>
            <a:spLocks noChangeArrowheads="1"/>
          </p:cNvSpPr>
          <p:nvPr/>
        </p:nvSpPr>
        <p:spPr bwMode="auto">
          <a:xfrm>
            <a:off x="4022725" y="2646363"/>
            <a:ext cx="722313" cy="263525"/>
          </a:xfrm>
          <a:prstGeom prst="rightArrow">
            <a:avLst>
              <a:gd name="adj1" fmla="val 50000"/>
              <a:gd name="adj2" fmla="val 68575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31" name="Rectangle 117"/>
          <p:cNvSpPr>
            <a:spLocks noChangeArrowheads="1"/>
          </p:cNvSpPr>
          <p:nvPr/>
        </p:nvSpPr>
        <p:spPr bwMode="auto">
          <a:xfrm>
            <a:off x="3379788" y="2132013"/>
            <a:ext cx="393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 b="1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996410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365375" y="3054350"/>
            <a:ext cx="735013" cy="898525"/>
            <a:chOff x="1490" y="2755"/>
            <a:chExt cx="463" cy="56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527" y="2755"/>
              <a:ext cx="362" cy="56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676" y="2808"/>
              <a:ext cx="2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D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490" y="2808"/>
              <a:ext cx="2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Q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17" y="3079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SI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02063" y="3033712"/>
            <a:ext cx="574675" cy="898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56063" y="3117850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 b="1"/>
              <a:t>D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78250" y="3117850"/>
            <a:ext cx="393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 b="1"/>
              <a:t>Q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44938" y="3548062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 b="1"/>
              <a:t>SI</a:t>
            </a:r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5122863" y="3025775"/>
            <a:ext cx="735012" cy="898525"/>
            <a:chOff x="3227" y="2737"/>
            <a:chExt cx="463" cy="566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264" y="2737"/>
              <a:ext cx="362" cy="56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413" y="2790"/>
              <a:ext cx="2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D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227" y="2790"/>
              <a:ext cx="2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Q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354" y="3061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TW" sz="1600" b="1"/>
                <a:t>SI</a:t>
              </a: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557963" y="3033712"/>
            <a:ext cx="574675" cy="898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56400" y="3117850"/>
            <a:ext cx="40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 b="1"/>
              <a:t>D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461125" y="3117850"/>
            <a:ext cx="393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 b="1"/>
              <a:t>Q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299325" y="35306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 b="1"/>
              <a:t>SI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1709738" y="666750"/>
            <a:ext cx="5930900" cy="141446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008313" y="1997075"/>
            <a:ext cx="214312" cy="1314450"/>
          </a:xfrm>
          <a:custGeom>
            <a:avLst/>
            <a:gdLst>
              <a:gd name="T0" fmla="*/ 337700096 w 135"/>
              <a:gd name="T1" fmla="*/ 0 h 828"/>
              <a:gd name="T2" fmla="*/ 337700096 w 135"/>
              <a:gd name="T3" fmla="*/ 2084170192 h 828"/>
              <a:gd name="T4" fmla="*/ 0 w 135"/>
              <a:gd name="T5" fmla="*/ 2084170192 h 828"/>
              <a:gd name="T6" fmla="*/ 0 60000 65536"/>
              <a:gd name="T7" fmla="*/ 0 60000 65536"/>
              <a:gd name="T8" fmla="*/ 0 60000 65536"/>
              <a:gd name="T9" fmla="*/ 0 w 135"/>
              <a:gd name="T10" fmla="*/ 0 h 828"/>
              <a:gd name="T11" fmla="*/ 135 w 135"/>
              <a:gd name="T12" fmla="*/ 828 h 8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" h="828">
                <a:moveTo>
                  <a:pt x="134" y="0"/>
                </a:moveTo>
                <a:lnTo>
                  <a:pt x="134" y="827"/>
                </a:lnTo>
                <a:lnTo>
                  <a:pt x="0" y="827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994025" y="2020887"/>
            <a:ext cx="534988" cy="1700213"/>
          </a:xfrm>
          <a:custGeom>
            <a:avLst/>
            <a:gdLst>
              <a:gd name="T0" fmla="*/ 846773382 w 337"/>
              <a:gd name="T1" fmla="*/ 0 h 1071"/>
              <a:gd name="T2" fmla="*/ 846773382 w 337"/>
              <a:gd name="T3" fmla="*/ 2147483647 h 1071"/>
              <a:gd name="T4" fmla="*/ 0 w 337"/>
              <a:gd name="T5" fmla="*/ 2147483647 h 1071"/>
              <a:gd name="T6" fmla="*/ 0 60000 65536"/>
              <a:gd name="T7" fmla="*/ 0 60000 65536"/>
              <a:gd name="T8" fmla="*/ 0 60000 65536"/>
              <a:gd name="T9" fmla="*/ 0 w 337"/>
              <a:gd name="T10" fmla="*/ 0 h 1071"/>
              <a:gd name="T11" fmla="*/ 337 w 337"/>
              <a:gd name="T12" fmla="*/ 1071 h 10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7" h="1071">
                <a:moveTo>
                  <a:pt x="336" y="0"/>
                </a:moveTo>
                <a:lnTo>
                  <a:pt x="336" y="1070"/>
                </a:lnTo>
                <a:lnTo>
                  <a:pt x="0" y="107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3544888" y="3305175"/>
            <a:ext cx="2571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395788" y="2109787"/>
            <a:ext cx="252412" cy="1209675"/>
          </a:xfrm>
          <a:custGeom>
            <a:avLst/>
            <a:gdLst>
              <a:gd name="T0" fmla="*/ 398183845 w 159"/>
              <a:gd name="T1" fmla="*/ 0 h 762"/>
              <a:gd name="T2" fmla="*/ 398183845 w 159"/>
              <a:gd name="T3" fmla="*/ 1917839879 h 762"/>
              <a:gd name="T4" fmla="*/ 0 w 159"/>
              <a:gd name="T5" fmla="*/ 1917839879 h 762"/>
              <a:gd name="T6" fmla="*/ 0 60000 65536"/>
              <a:gd name="T7" fmla="*/ 0 60000 65536"/>
              <a:gd name="T8" fmla="*/ 0 60000 65536"/>
              <a:gd name="T9" fmla="*/ 0 w 159"/>
              <a:gd name="T10" fmla="*/ 0 h 762"/>
              <a:gd name="T11" fmla="*/ 159 w 159"/>
              <a:gd name="T12" fmla="*/ 762 h 7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762">
                <a:moveTo>
                  <a:pt x="158" y="0"/>
                </a:moveTo>
                <a:lnTo>
                  <a:pt x="158" y="761"/>
                </a:lnTo>
                <a:lnTo>
                  <a:pt x="0" y="761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383088" y="2060575"/>
            <a:ext cx="549275" cy="1685925"/>
          </a:xfrm>
          <a:custGeom>
            <a:avLst/>
            <a:gdLst>
              <a:gd name="T0" fmla="*/ 869454790 w 346"/>
              <a:gd name="T1" fmla="*/ 0 h 1062"/>
              <a:gd name="T2" fmla="*/ 869454790 w 346"/>
              <a:gd name="T3" fmla="*/ 2147483647 h 1062"/>
              <a:gd name="T4" fmla="*/ 0 w 346"/>
              <a:gd name="T5" fmla="*/ 2147483647 h 1062"/>
              <a:gd name="T6" fmla="*/ 0 60000 65536"/>
              <a:gd name="T7" fmla="*/ 0 60000 65536"/>
              <a:gd name="T8" fmla="*/ 0 60000 65536"/>
              <a:gd name="T9" fmla="*/ 0 w 346"/>
              <a:gd name="T10" fmla="*/ 0 h 1062"/>
              <a:gd name="T11" fmla="*/ 346 w 346"/>
              <a:gd name="T12" fmla="*/ 1062 h 1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6" h="1062">
                <a:moveTo>
                  <a:pt x="345" y="0"/>
                </a:moveTo>
                <a:lnTo>
                  <a:pt x="345" y="1061"/>
                </a:lnTo>
                <a:lnTo>
                  <a:pt x="0" y="1061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933950" y="3313112"/>
            <a:ext cx="2571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2814638" y="3957637"/>
            <a:ext cx="4589462" cy="246063"/>
          </a:xfrm>
          <a:custGeom>
            <a:avLst/>
            <a:gdLst>
              <a:gd name="T0" fmla="*/ 2147483647 w 2891"/>
              <a:gd name="T1" fmla="*/ 388104798 h 155"/>
              <a:gd name="T2" fmla="*/ 0 w 2891"/>
              <a:gd name="T3" fmla="*/ 388104798 h 155"/>
              <a:gd name="T4" fmla="*/ 0 w 2891"/>
              <a:gd name="T5" fmla="*/ 0 h 155"/>
              <a:gd name="T6" fmla="*/ 0 60000 65536"/>
              <a:gd name="T7" fmla="*/ 0 60000 65536"/>
              <a:gd name="T8" fmla="*/ 0 60000 65536"/>
              <a:gd name="T9" fmla="*/ 0 w 2891"/>
              <a:gd name="T10" fmla="*/ 0 h 155"/>
              <a:gd name="T11" fmla="*/ 2891 w 2891"/>
              <a:gd name="T12" fmla="*/ 155 h 1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1" h="155">
                <a:moveTo>
                  <a:pt x="2890" y="154"/>
                </a:moveTo>
                <a:lnTo>
                  <a:pt x="0" y="154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5745163" y="1949450"/>
            <a:ext cx="585787" cy="1839912"/>
          </a:xfrm>
          <a:custGeom>
            <a:avLst/>
            <a:gdLst>
              <a:gd name="T0" fmla="*/ 927416798 w 369"/>
              <a:gd name="T1" fmla="*/ 0 h 1159"/>
              <a:gd name="T2" fmla="*/ 927416798 w 369"/>
              <a:gd name="T3" fmla="*/ 2147483647 h 1159"/>
              <a:gd name="T4" fmla="*/ 0 w 369"/>
              <a:gd name="T5" fmla="*/ 2147483647 h 1159"/>
              <a:gd name="T6" fmla="*/ 0 60000 65536"/>
              <a:gd name="T7" fmla="*/ 0 60000 65536"/>
              <a:gd name="T8" fmla="*/ 0 60000 65536"/>
              <a:gd name="T9" fmla="*/ 0 w 369"/>
              <a:gd name="T10" fmla="*/ 0 h 1159"/>
              <a:gd name="T11" fmla="*/ 369 w 369"/>
              <a:gd name="T12" fmla="*/ 1159 h 1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" h="1159">
                <a:moveTo>
                  <a:pt x="368" y="0"/>
                </a:moveTo>
                <a:lnTo>
                  <a:pt x="368" y="1158"/>
                </a:lnTo>
                <a:lnTo>
                  <a:pt x="0" y="1158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6330950" y="3343275"/>
            <a:ext cx="2222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135813" y="1716087"/>
            <a:ext cx="231775" cy="1597025"/>
          </a:xfrm>
          <a:custGeom>
            <a:avLst/>
            <a:gdLst>
              <a:gd name="T0" fmla="*/ 365423396 w 146"/>
              <a:gd name="T1" fmla="*/ 0 h 1006"/>
              <a:gd name="T2" fmla="*/ 365423396 w 146"/>
              <a:gd name="T3" fmla="*/ 2147483647 h 1006"/>
              <a:gd name="T4" fmla="*/ 0 w 146"/>
              <a:gd name="T5" fmla="*/ 2147483647 h 1006"/>
              <a:gd name="T6" fmla="*/ 0 60000 65536"/>
              <a:gd name="T7" fmla="*/ 0 60000 65536"/>
              <a:gd name="T8" fmla="*/ 0 60000 65536"/>
              <a:gd name="T9" fmla="*/ 0 w 146"/>
              <a:gd name="T10" fmla="*/ 0 h 1006"/>
              <a:gd name="T11" fmla="*/ 146 w 146"/>
              <a:gd name="T12" fmla="*/ 1006 h 10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1006">
                <a:moveTo>
                  <a:pt x="145" y="0"/>
                </a:moveTo>
                <a:lnTo>
                  <a:pt x="145" y="1005"/>
                </a:lnTo>
                <a:lnTo>
                  <a:pt x="0" y="1005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5770563" y="2017712"/>
            <a:ext cx="266700" cy="1262063"/>
          </a:xfrm>
          <a:custGeom>
            <a:avLst/>
            <a:gdLst>
              <a:gd name="T0" fmla="*/ 420866933 w 168"/>
              <a:gd name="T1" fmla="*/ 0 h 795"/>
              <a:gd name="T2" fmla="*/ 420866933 w 168"/>
              <a:gd name="T3" fmla="*/ 2001005035 h 795"/>
              <a:gd name="T4" fmla="*/ 0 w 168"/>
              <a:gd name="T5" fmla="*/ 2001005035 h 795"/>
              <a:gd name="T6" fmla="*/ 0 60000 65536"/>
              <a:gd name="T7" fmla="*/ 0 60000 65536"/>
              <a:gd name="T8" fmla="*/ 0 60000 65536"/>
              <a:gd name="T9" fmla="*/ 0 w 168"/>
              <a:gd name="T10" fmla="*/ 0 h 795"/>
              <a:gd name="T11" fmla="*/ 168 w 168"/>
              <a:gd name="T12" fmla="*/ 795 h 7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795">
                <a:moveTo>
                  <a:pt x="167" y="0"/>
                </a:moveTo>
                <a:lnTo>
                  <a:pt x="167" y="794"/>
                </a:lnTo>
                <a:lnTo>
                  <a:pt x="0" y="794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2066925" y="3925887"/>
            <a:ext cx="4594225" cy="549275"/>
          </a:xfrm>
          <a:custGeom>
            <a:avLst/>
            <a:gdLst>
              <a:gd name="T0" fmla="*/ 2147483647 w 2894"/>
              <a:gd name="T1" fmla="*/ 0 h 346"/>
              <a:gd name="T2" fmla="*/ 2147483647 w 2894"/>
              <a:gd name="T3" fmla="*/ 869454790 h 346"/>
              <a:gd name="T4" fmla="*/ 0 w 2894"/>
              <a:gd name="T5" fmla="*/ 869454790 h 346"/>
              <a:gd name="T6" fmla="*/ 0 60000 65536"/>
              <a:gd name="T7" fmla="*/ 0 60000 65536"/>
              <a:gd name="T8" fmla="*/ 0 60000 65536"/>
              <a:gd name="T9" fmla="*/ 0 w 2894"/>
              <a:gd name="T10" fmla="*/ 0 h 346"/>
              <a:gd name="T11" fmla="*/ 2894 w 2894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4" h="346">
                <a:moveTo>
                  <a:pt x="2893" y="0"/>
                </a:moveTo>
                <a:lnTo>
                  <a:pt x="2893" y="345"/>
                </a:lnTo>
                <a:lnTo>
                  <a:pt x="0" y="345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2576513" y="3943350"/>
            <a:ext cx="0" cy="544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5326063" y="3921125"/>
            <a:ext cx="0" cy="557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3933825" y="3944937"/>
            <a:ext cx="0" cy="544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4235450" y="3929062"/>
            <a:ext cx="0" cy="268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6953250" y="3935412"/>
            <a:ext cx="0" cy="268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5613400" y="3922712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7121525" y="3725862"/>
            <a:ext cx="261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419225" y="3578225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 b="1"/>
              <a:t>SO</a:t>
            </a: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1912938" y="1708150"/>
            <a:ext cx="215900" cy="2032000"/>
          </a:xfrm>
          <a:custGeom>
            <a:avLst/>
            <a:gdLst>
              <a:gd name="T0" fmla="*/ 340221834 w 136"/>
              <a:gd name="T1" fmla="*/ 0 h 1280"/>
              <a:gd name="T2" fmla="*/ 340221834 w 136"/>
              <a:gd name="T3" fmla="*/ 2147483647 h 1280"/>
              <a:gd name="T4" fmla="*/ 0 w 136"/>
              <a:gd name="T5" fmla="*/ 2147483647 h 1280"/>
              <a:gd name="T6" fmla="*/ 0 60000 65536"/>
              <a:gd name="T7" fmla="*/ 0 60000 65536"/>
              <a:gd name="T8" fmla="*/ 0 60000 65536"/>
              <a:gd name="T9" fmla="*/ 0 w 136"/>
              <a:gd name="T10" fmla="*/ 0 h 1280"/>
              <a:gd name="T11" fmla="*/ 136 w 136"/>
              <a:gd name="T12" fmla="*/ 1280 h 1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1280">
                <a:moveTo>
                  <a:pt x="135" y="0"/>
                </a:moveTo>
                <a:lnTo>
                  <a:pt x="135" y="1279"/>
                </a:lnTo>
                <a:lnTo>
                  <a:pt x="0" y="1279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2163763" y="3289300"/>
            <a:ext cx="2571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292225" y="4276725"/>
            <a:ext cx="974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 b="1"/>
              <a:t>CLK</a:t>
            </a: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351713" y="4005262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1600" b="1"/>
              <a:t>SE</a:t>
            </a: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754313" y="904875"/>
            <a:ext cx="40227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500" b="1"/>
              <a:t>Combinational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TW" sz="2500" b="1"/>
              <a:t>Circuits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TW" sz="2500" b="1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1714500" y="3509962"/>
            <a:ext cx="5791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7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http://www.facweb.iitkgp.ernet.in/~isg/TESTING/SLIDES/L08a-Design-for-Testability-1.pdf</a:t>
            </a:r>
          </a:p>
        </p:txBody>
      </p:sp>
    </p:spTree>
    <p:extLst>
      <p:ext uri="{BB962C8B-B14F-4D97-AF65-F5344CB8AC3E}">
        <p14:creationId xmlns:p14="http://schemas.microsoft.com/office/powerpoint/2010/main" val="3687459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35" y="1200150"/>
            <a:ext cx="4761729" cy="339407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89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84" y="1200150"/>
            <a:ext cx="4921031" cy="339407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46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 d’écra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15" y="1200150"/>
            <a:ext cx="5021370" cy="339407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54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Electronic Design Automation for IC System Design, Verification, and Testing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79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Generate an input vector that can distinguish the defect-free circuit from the hypothetically defective one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ATPG concept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00350"/>
            <a:ext cx="3597415" cy="167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67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fr-FR" b="1" dirty="0">
                <a:latin typeface="Arial" charset="0"/>
              </a:rPr>
              <a:t>ATPG: Automatic test pattern generation</a:t>
            </a:r>
          </a:p>
          <a:p>
            <a:pPr lvl="1"/>
            <a:r>
              <a:rPr lang="en-US" altLang="fr-FR" b="1" i="1" dirty="0">
                <a:latin typeface="Arial" charset="0"/>
              </a:rPr>
              <a:t>Given</a:t>
            </a:r>
          </a:p>
          <a:p>
            <a:pPr lvl="2"/>
            <a:r>
              <a:rPr lang="en-US" altLang="fr-FR" b="1" dirty="0">
                <a:latin typeface="Arial" charset="0"/>
              </a:rPr>
              <a:t>A circuit (usually at gate-level)</a:t>
            </a:r>
          </a:p>
          <a:p>
            <a:pPr lvl="2"/>
            <a:r>
              <a:rPr lang="en-US" altLang="fr-FR" b="1" dirty="0">
                <a:latin typeface="Arial" charset="0"/>
              </a:rPr>
              <a:t>A fault model </a:t>
            </a:r>
            <a:r>
              <a:rPr lang="en-US" altLang="fr-FR" b="1" dirty="0" smtClean="0">
                <a:latin typeface="Arial" charset="0"/>
              </a:rPr>
              <a:t>( </a:t>
            </a:r>
            <a:r>
              <a:rPr lang="en-US" altLang="fr-FR" b="1" dirty="0">
                <a:latin typeface="Arial" charset="0"/>
              </a:rPr>
              <a:t>stuck-at type)</a:t>
            </a:r>
          </a:p>
          <a:p>
            <a:pPr lvl="1"/>
            <a:r>
              <a:rPr lang="en-US" altLang="fr-FR" b="1" i="1" dirty="0">
                <a:latin typeface="Arial" charset="0"/>
              </a:rPr>
              <a:t>Find</a:t>
            </a:r>
          </a:p>
          <a:p>
            <a:pPr lvl="2"/>
            <a:r>
              <a:rPr lang="en-US" altLang="fr-FR" b="1" dirty="0">
                <a:latin typeface="Arial" charset="0"/>
              </a:rPr>
              <a:t>A set of input vectors to detect all modeled faults.</a:t>
            </a:r>
          </a:p>
          <a:p>
            <a:r>
              <a:rPr lang="en-US" altLang="fr-FR" b="1" dirty="0">
                <a:latin typeface="Arial" charset="0"/>
              </a:rPr>
              <a:t>Core solution: Find a test vector for a given fault.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ATPG </a:t>
            </a:r>
            <a:r>
              <a:rPr lang="fr-FR" dirty="0" err="1" smtClean="0"/>
              <a:t>problem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457483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White">
  <a:themeElements>
    <a:clrScheme name="ONSemi">
      <a:dk1>
        <a:sysClr val="windowText" lastClr="000000"/>
      </a:dk1>
      <a:lt1>
        <a:sysClr val="window" lastClr="FFFFFF"/>
      </a:lt1>
      <a:dk2>
        <a:srgbClr val="3C5583"/>
      </a:dk2>
      <a:lt2>
        <a:srgbClr val="A7A9AC"/>
      </a:lt2>
      <a:accent1>
        <a:srgbClr val="54B948"/>
      </a:accent1>
      <a:accent2>
        <a:srgbClr val="5B8FCB"/>
      </a:accent2>
      <a:accent3>
        <a:srgbClr val="A7A9AC"/>
      </a:accent3>
      <a:accent4>
        <a:srgbClr val="F79646"/>
      </a:accent4>
      <a:accent5>
        <a:srgbClr val="C0504D"/>
      </a:accent5>
      <a:accent6>
        <a:srgbClr val="3C5583"/>
      </a:accent6>
      <a:hlink>
        <a:srgbClr val="54B948"/>
      </a:hlink>
      <a:folHlink>
        <a:srgbClr val="54B948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F4YVM2C5QEYC-631468080-9</_dlc_DocId>
    <_dlc_DocIdUrl xmlns="e4678c56-0b70-41a7-9cf0-17b28b6c32bd">
      <Url>http://theconnection.onsemi.com/sm/mc/_layouts/15/DocIdRedir.aspx?ID=F4YVM2C5QEYC-631468080-9</Url>
      <Description>F4YVM2C5QEYC-631468080-9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99BD66-02D1-4F16-932C-4D4CF555B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75AE4E-6578-408C-80BB-1198068ED0E3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e4678c56-0b70-41a7-9cf0-17b28b6c32b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36EFB-908F-4955-948A-9CAA0029154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2AA16B8-25DB-498A-8276-1D83E0C675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23352</TotalTime>
  <Words>958</Words>
  <Application>Microsoft Office PowerPoint</Application>
  <PresentationFormat>Affichage à l'écran (16:9)</PresentationFormat>
  <Paragraphs>201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Presentation-White</vt:lpstr>
      <vt:lpstr>Back end Digital Flow</vt:lpstr>
      <vt:lpstr>Manufacturing test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ATPG concept</vt:lpstr>
      <vt:lpstr>ATPG problem</vt:lpstr>
      <vt:lpstr>Fault models</vt:lpstr>
      <vt:lpstr>Purpose of test</vt:lpstr>
      <vt:lpstr>Defect categories</vt:lpstr>
      <vt:lpstr>Présentation PowerPoint</vt:lpstr>
      <vt:lpstr>Présentation PowerPoint</vt:lpstr>
      <vt:lpstr>Role of Test</vt:lpstr>
      <vt:lpstr>Benefits of test</vt:lpstr>
      <vt:lpstr>Verification vs test </vt:lpstr>
      <vt:lpstr>Defect, Fault and error</vt:lpstr>
      <vt:lpstr>Typical types of defects</vt:lpstr>
      <vt:lpstr>Ideals test &amp; real tests</vt:lpstr>
      <vt:lpstr>How to test chips ?</vt:lpstr>
      <vt:lpstr>Illustration of ATPG</vt:lpstr>
      <vt:lpstr>Fault simulation</vt:lpstr>
      <vt:lpstr>Fault Simulation process</vt:lpstr>
      <vt:lpstr>Présentation PowerPoint</vt:lpstr>
      <vt:lpstr>DFT techniques</vt:lpstr>
      <vt:lpstr>Scan chain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Palon</dc:creator>
  <cp:lastModifiedBy>Patrice</cp:lastModifiedBy>
  <cp:revision>346</cp:revision>
  <dcterms:created xsi:type="dcterms:W3CDTF">2015-02-26T22:35:41Z</dcterms:created>
  <dcterms:modified xsi:type="dcterms:W3CDTF">2018-07-19T21:13:47Z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e61117cb-316f-4645-b460-bc001bc29651</vt:lpwstr>
  </property>
  <property fmtid="{D5CDD505-2E9C-101B-9397-08002B2CF9AE}" pid="3" name="ContentTypeId">
    <vt:lpwstr>0x010100E82A9054086F0942B3853AFC0E787513</vt:lpwstr>
  </property>
</Properties>
</file>